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57" r:id="rId2"/>
    <p:sldId id="258" r:id="rId3"/>
    <p:sldId id="259" r:id="rId4"/>
    <p:sldId id="263" r:id="rId5"/>
    <p:sldId id="260" r:id="rId6"/>
    <p:sldId id="266" r:id="rId7"/>
    <p:sldId id="265" r:id="rId8"/>
    <p:sldId id="264" r:id="rId9"/>
    <p:sldId id="261" r:id="rId10"/>
    <p:sldId id="268" r:id="rId11"/>
    <p:sldId id="267" r:id="rId12"/>
    <p:sldId id="262" r:id="rId13"/>
    <p:sldId id="269" r:id="rId14"/>
    <p:sldId id="256" r:id="rId15"/>
    <p:sldId id="270" r:id="rId16"/>
  </p:sldIdLst>
  <p:sldSz cx="9144000" cy="6858000" type="screen4x3"/>
  <p:notesSz cx="7053263" cy="93091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5" d="100"/>
          <a:sy n="85" d="100"/>
        </p:scale>
        <p:origin x="1152" y="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5217" y="0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/>
          <a:lstStyle>
            <a:lvl1pPr algn="r">
              <a:defRPr sz="1200"/>
            </a:lvl1pPr>
          </a:lstStyle>
          <a:p>
            <a:fld id="{0048AC47-1E28-4765-980B-ABD42B4DEEC8}" type="datetimeFigureOut">
              <a:rPr lang="en-US" smtClean="0"/>
              <a:t>10/24/2017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0150" y="698500"/>
            <a:ext cx="4654550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497" tIns="46749" rIns="93497" bIns="4674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5327" y="4421823"/>
            <a:ext cx="5642610" cy="4189095"/>
          </a:xfrm>
          <a:prstGeom prst="rect">
            <a:avLst/>
          </a:prstGeom>
        </p:spPr>
        <p:txBody>
          <a:bodyPr vert="horz" lIns="93497" tIns="46749" rIns="93497" bIns="46749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2029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5217" y="8842029"/>
            <a:ext cx="3056414" cy="465455"/>
          </a:xfrm>
          <a:prstGeom prst="rect">
            <a:avLst/>
          </a:prstGeom>
        </p:spPr>
        <p:txBody>
          <a:bodyPr vert="horz" lIns="93497" tIns="46749" rIns="93497" bIns="46749" rtlCol="0" anchor="b"/>
          <a:lstStyle>
            <a:lvl1pPr algn="r">
              <a:defRPr sz="1200"/>
            </a:lvl1pPr>
          </a:lstStyle>
          <a:p>
            <a:fld id="{C9D6BD2B-588B-4E9A-BA0B-CAAB732B7F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62887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D6BD2B-588B-4E9A-BA0B-CAAB732B7F5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19139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NACCHO data tells us that 75% of local health departments have conducted a community health assessment</a:t>
            </a:r>
            <a:r>
              <a:rPr lang="en-US" baseline="0" dirty="0"/>
              <a:t> </a:t>
            </a:r>
            <a:r>
              <a:rPr lang="en-US" dirty="0"/>
              <a:t>within the past 5 years. Almost have within last 3 years.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D6BD2B-588B-4E9A-BA0B-CAAB732B7F5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43272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D6BD2B-588B-4E9A-BA0B-CAAB732B7F5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0274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D6BD2B-588B-4E9A-BA0B-CAAB732B7F5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363790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D6BD2B-588B-4E9A-BA0B-CAAB732B7F5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09896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Disparities?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D6BD2B-588B-4E9A-BA0B-CAAB732B7F5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102212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D6BD2B-588B-4E9A-BA0B-CAAB732B7F5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28613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D6BD2B-588B-4E9A-BA0B-CAAB732B7F5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387268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D6BD2B-588B-4E9A-BA0B-CAAB732B7F5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350427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D6BD2B-588B-4E9A-BA0B-CAAB732B7F5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8041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D6BD2B-588B-4E9A-BA0B-CAAB732B7F5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269968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9D6BD2B-588B-4E9A-BA0B-CAAB732B7F5E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5115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CB534-60AB-47CA-AA2B-BAE3FB354E64}" type="datetimeFigureOut">
              <a:rPr lang="en-US" smtClean="0"/>
              <a:t>10/24/2017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F5071119-6021-46A7-B9FC-66CED519FCEF}" type="slidenum">
              <a:rPr lang="en-US" smtClean="0"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CB534-60AB-47CA-AA2B-BAE3FB354E64}" type="datetimeFigureOut">
              <a:rPr lang="en-US" smtClean="0"/>
              <a:t>10/24/2017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71119-6021-46A7-B9FC-66CED519FCEF}" type="slidenum">
              <a:rPr lang="en-US" smtClean="0"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CB534-60AB-47CA-AA2B-BAE3FB354E64}" type="datetimeFigureOut">
              <a:rPr lang="en-US" smtClean="0"/>
              <a:t>10/24/2017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5071119-6021-46A7-B9FC-66CED519FCEF}" type="slidenum">
              <a:rPr lang="en-US" smtClean="0"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CB534-60AB-47CA-AA2B-BAE3FB354E64}" type="datetimeFigureOut">
              <a:rPr lang="en-US" smtClean="0"/>
              <a:t>10/24/2017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71119-6021-46A7-B9FC-66CED519FCE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CB534-60AB-47CA-AA2B-BAE3FB354E64}" type="datetimeFigureOut">
              <a:rPr lang="en-US" smtClean="0"/>
              <a:t>10/24/2017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71119-6021-46A7-B9FC-66CED519FCE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CB534-60AB-47CA-AA2B-BAE3FB354E64}" type="datetimeFigureOut">
              <a:rPr lang="en-US" smtClean="0"/>
              <a:t>10/24/2017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71119-6021-46A7-B9FC-66CED519FC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CB534-60AB-47CA-AA2B-BAE3FB354E64}" type="datetimeFigureOut">
              <a:rPr lang="en-US" smtClean="0"/>
              <a:t>10/24/2017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71119-6021-46A7-B9FC-66CED519FC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CB534-60AB-47CA-AA2B-BAE3FB354E64}" type="datetimeFigureOut">
              <a:rPr lang="en-US" smtClean="0"/>
              <a:t>10/24/2017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71119-6021-46A7-B9FC-66CED519FCE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CB534-60AB-47CA-AA2B-BAE3FB354E64}" type="datetimeFigureOut">
              <a:rPr lang="en-US" smtClean="0"/>
              <a:t>10/24/2017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5071119-6021-46A7-B9FC-66CED519FCEF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CB534-60AB-47CA-AA2B-BAE3FB354E64}" type="datetimeFigureOut">
              <a:rPr lang="en-US" smtClean="0"/>
              <a:t>10/24/2017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71119-6021-46A7-B9FC-66CED519FC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ECB534-60AB-47CA-AA2B-BAE3FB354E64}" type="datetimeFigureOut">
              <a:rPr lang="en-US" smtClean="0"/>
              <a:t>10/24/2017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5071119-6021-46A7-B9FC-66CED519FCE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4AECB534-60AB-47CA-AA2B-BAE3FB354E64}" type="datetimeFigureOut">
              <a:rPr lang="en-US" smtClean="0"/>
              <a:t>10/24/2017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F5071119-6021-46A7-B9FC-66CED519FCE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Community Health Assessment</a:t>
            </a:r>
          </a:p>
        </p:txBody>
      </p:sp>
    </p:spTree>
    <p:extLst>
      <p:ext uri="{BB962C8B-B14F-4D97-AF65-F5344CB8AC3E}">
        <p14:creationId xmlns:p14="http://schemas.microsoft.com/office/powerpoint/2010/main" val="21117395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 CHA?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Strategically align community needs with resources. </a:t>
            </a:r>
          </a:p>
          <a:p>
            <a:r>
              <a:rPr lang="en-US" dirty="0"/>
              <a:t>Focuses resources on achieving national prevention goals</a:t>
            </a:r>
          </a:p>
          <a:p>
            <a:r>
              <a:rPr lang="en-US" dirty="0"/>
              <a:t>Collaborative process required to attain PHAB accreditation.</a:t>
            </a:r>
          </a:p>
          <a:p>
            <a:r>
              <a:rPr lang="en-US" dirty="0"/>
              <a:t>ACA requires all non-profit hospitals to conduct a community health needs assessment and address community health needs. Public health has experience. </a:t>
            </a:r>
          </a:p>
          <a:p>
            <a:r>
              <a:rPr lang="en-US" dirty="0"/>
              <a:t>Collaboration is logical; shares costs. Collaboration leads to credibility and community ownership of the responsibility to address health needs. </a:t>
            </a:r>
          </a:p>
        </p:txBody>
      </p:sp>
    </p:spTree>
    <p:extLst>
      <p:ext uri="{BB962C8B-B14F-4D97-AF65-F5344CB8AC3E}">
        <p14:creationId xmlns:p14="http://schemas.microsoft.com/office/powerpoint/2010/main" val="26390349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Characteristics of a CHA?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Evidence based </a:t>
            </a:r>
          </a:p>
          <a:p>
            <a:r>
              <a:rPr lang="en-US" dirty="0"/>
              <a:t>Collaborative</a:t>
            </a:r>
          </a:p>
          <a:p>
            <a:pPr lvl="1"/>
            <a:r>
              <a:rPr lang="en-US" dirty="0"/>
              <a:t>Seek input from community representatives </a:t>
            </a:r>
          </a:p>
          <a:p>
            <a:pPr lvl="1"/>
            <a:r>
              <a:rPr lang="en-US" dirty="0"/>
              <a:t>Health care</a:t>
            </a:r>
          </a:p>
          <a:p>
            <a:pPr lvl="1"/>
            <a:r>
              <a:rPr lang="en-US" dirty="0"/>
              <a:t>Public health </a:t>
            </a:r>
          </a:p>
          <a:p>
            <a:r>
              <a:rPr lang="en-US" dirty="0"/>
              <a:t>Identify and prioritize community health needs. </a:t>
            </a:r>
          </a:p>
          <a:p>
            <a:r>
              <a:rPr lang="en-US" dirty="0"/>
              <a:t>Develop strategies to address needs </a:t>
            </a:r>
          </a:p>
          <a:p>
            <a:r>
              <a:rPr lang="en-US" dirty="0"/>
              <a:t>Share implementation strategy with public</a:t>
            </a:r>
          </a:p>
        </p:txBody>
      </p:sp>
    </p:spTree>
    <p:extLst>
      <p:ext uri="{BB962C8B-B14F-4D97-AF65-F5344CB8AC3E}">
        <p14:creationId xmlns:p14="http://schemas.microsoft.com/office/powerpoint/2010/main" val="187782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Snagit_PPT496F"/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1" y="304800"/>
            <a:ext cx="8915400" cy="5943510"/>
          </a:xfrm>
        </p:spPr>
      </p:pic>
    </p:spTree>
    <p:extLst>
      <p:ext uri="{BB962C8B-B14F-4D97-AF65-F5344CB8AC3E}">
        <p14:creationId xmlns:p14="http://schemas.microsoft.com/office/powerpoint/2010/main" val="102535960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Define the community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pPr lvl="1">
              <a:buFont typeface="Arial" pitchFamily="34" charset="0"/>
              <a:buChar char="•"/>
            </a:pPr>
            <a:r>
              <a:rPr lang="en-US" dirty="0"/>
              <a:t>Legally defined entity: city, county  state</a:t>
            </a:r>
          </a:p>
          <a:p>
            <a:pPr lvl="1">
              <a:buFont typeface="Arial" pitchFamily="34" charset="0"/>
              <a:buChar char="•"/>
            </a:pPr>
            <a:r>
              <a:rPr lang="en-US" dirty="0"/>
              <a:t>Target population (women, children), do not define in such a way that it excludes populations served</a:t>
            </a:r>
          </a:p>
          <a:p>
            <a:pPr lvl="1">
              <a:buFont typeface="Arial" pitchFamily="34" charset="0"/>
              <a:buChar char="•"/>
            </a:pPr>
            <a:r>
              <a:rPr lang="en-US" dirty="0"/>
              <a:t>Community served by hospital</a:t>
            </a:r>
          </a:p>
        </p:txBody>
      </p:sp>
    </p:spTree>
    <p:extLst>
      <p:ext uri="{BB962C8B-B14F-4D97-AF65-F5344CB8AC3E}">
        <p14:creationId xmlns:p14="http://schemas.microsoft.com/office/powerpoint/2010/main" val="3095112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Describe the community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/>
              <a:t>Demographics</a:t>
            </a:r>
          </a:p>
          <a:p>
            <a:pPr lvl="1"/>
            <a:r>
              <a:rPr lang="en-US" dirty="0"/>
              <a:t>Population size, age structure, race/ethnicity, fertility rate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dirty="0"/>
              <a:t>Key drivers</a:t>
            </a:r>
          </a:p>
          <a:p>
            <a:pPr marL="742950" lvl="2" indent="-342900"/>
            <a:r>
              <a:rPr lang="en-US" dirty="0"/>
              <a:t>education level</a:t>
            </a:r>
          </a:p>
          <a:p>
            <a:pPr marL="742950" lvl="2" indent="-342900"/>
            <a:r>
              <a:rPr lang="en-US" dirty="0"/>
              <a:t> poverty</a:t>
            </a:r>
          </a:p>
          <a:p>
            <a:pPr marL="742950" lvl="2" indent="-342900"/>
            <a:r>
              <a:rPr lang="en-US" dirty="0"/>
              <a:t> unemployment</a:t>
            </a:r>
          </a:p>
          <a:p>
            <a:r>
              <a:rPr lang="en-US" dirty="0"/>
              <a:t>Physical environment</a:t>
            </a:r>
          </a:p>
          <a:p>
            <a:pPr lvl="1"/>
            <a:r>
              <a:rPr lang="en-US" dirty="0"/>
              <a:t>Built environment: sidewalks, parks</a:t>
            </a:r>
          </a:p>
          <a:p>
            <a:pPr lvl="1"/>
            <a:r>
              <a:rPr lang="en-US" dirty="0"/>
              <a:t>Businesses: factories, grocery stores, liquor stores</a:t>
            </a:r>
          </a:p>
          <a:p>
            <a:pPr lvl="1"/>
            <a:r>
              <a:rPr lang="en-US" dirty="0"/>
              <a:t>Air, water quality</a:t>
            </a:r>
          </a:p>
          <a:p>
            <a:r>
              <a:rPr lang="en-US" dirty="0"/>
              <a:t>Health behaviors</a:t>
            </a:r>
          </a:p>
          <a:p>
            <a:pPr lvl="1"/>
            <a:r>
              <a:rPr lang="en-US" dirty="0"/>
              <a:t>Tobacco, alcohol, drug use</a:t>
            </a:r>
          </a:p>
          <a:p>
            <a:pPr lvl="1"/>
            <a:r>
              <a:rPr lang="en-US" dirty="0"/>
              <a:t>Diet and exercise</a:t>
            </a:r>
          </a:p>
          <a:p>
            <a:pPr lvl="1"/>
            <a:r>
              <a:rPr lang="en-US" dirty="0"/>
              <a:t>Teen sexual activity</a:t>
            </a:r>
          </a:p>
          <a:p>
            <a:pPr lvl="1"/>
            <a:r>
              <a:rPr lang="en-US" dirty="0"/>
              <a:t>Injury and violence</a:t>
            </a:r>
          </a:p>
          <a:p>
            <a:pPr marL="457200" lvl="1" indent="0">
              <a:buNone/>
            </a:pPr>
            <a:r>
              <a:rPr lang="en-US" dirty="0"/>
              <a:t>Disparities will be revealed</a:t>
            </a:r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417050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Identify community health assets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Laws, rules, policies</a:t>
            </a:r>
          </a:p>
          <a:p>
            <a:r>
              <a:rPr lang="en-US" dirty="0"/>
              <a:t>Public health</a:t>
            </a:r>
          </a:p>
          <a:p>
            <a:pPr lvl="1"/>
            <a:r>
              <a:rPr lang="en-US" dirty="0"/>
              <a:t>School clinics and educators</a:t>
            </a:r>
          </a:p>
          <a:p>
            <a:pPr lvl="1"/>
            <a:r>
              <a:rPr lang="en-US" dirty="0"/>
              <a:t>Vaccination clinics</a:t>
            </a:r>
          </a:p>
          <a:p>
            <a:pPr lvl="1"/>
            <a:r>
              <a:rPr lang="en-US" dirty="0"/>
              <a:t>Prenatal education</a:t>
            </a:r>
          </a:p>
          <a:p>
            <a:r>
              <a:rPr lang="en-US" dirty="0"/>
              <a:t>Healthcare </a:t>
            </a:r>
          </a:p>
          <a:p>
            <a:pPr lvl="1"/>
            <a:r>
              <a:rPr lang="en-US" dirty="0"/>
              <a:t>% of population with a primary care physician</a:t>
            </a:r>
          </a:p>
          <a:p>
            <a:pPr lvl="1"/>
            <a:r>
              <a:rPr lang="en-US" dirty="0"/>
              <a:t>ED visits for chronic disease crisis, care, maintenance</a:t>
            </a:r>
          </a:p>
          <a:p>
            <a:pPr lvl="1"/>
            <a:r>
              <a:rPr lang="en-US" dirty="0"/>
              <a:t>Ambulance service</a:t>
            </a:r>
          </a:p>
          <a:p>
            <a:pPr lvl="1"/>
            <a:r>
              <a:rPr lang="en-US" dirty="0"/>
              <a:t>% of women &lt; 24 years screened for chlamydia</a:t>
            </a:r>
          </a:p>
          <a:p>
            <a:pPr lvl="1"/>
            <a:r>
              <a:rPr lang="en-US" dirty="0"/>
              <a:t>% of diabetics with HgA1c in past 6 months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32556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Snagit_PPT79D3"/>
          <p:cNvPicPr>
            <a:picLocks noGrp="1" noChangeAspect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93" y="381000"/>
            <a:ext cx="8915400" cy="5904109"/>
          </a:xfrm>
        </p:spPr>
      </p:pic>
    </p:spTree>
    <p:extLst>
      <p:ext uri="{BB962C8B-B14F-4D97-AF65-F5344CB8AC3E}">
        <p14:creationId xmlns:p14="http://schemas.microsoft.com/office/powerpoint/2010/main" val="122632073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Health Outcomes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Health needs</a:t>
            </a:r>
          </a:p>
          <a:p>
            <a:pPr lvl="1"/>
            <a:r>
              <a:rPr lang="en-US" dirty="0"/>
              <a:t>Hospital discharge data</a:t>
            </a:r>
          </a:p>
          <a:p>
            <a:pPr lvl="1"/>
            <a:r>
              <a:rPr lang="en-US" dirty="0"/>
              <a:t>% adults obese</a:t>
            </a:r>
          </a:p>
          <a:p>
            <a:pPr lvl="1"/>
            <a:r>
              <a:rPr lang="en-US" dirty="0"/>
              <a:t>% children obese, Type 2 diabetes</a:t>
            </a:r>
          </a:p>
          <a:p>
            <a:pPr lvl="1"/>
            <a:r>
              <a:rPr lang="en-US" dirty="0"/>
              <a:t>Morbidity</a:t>
            </a:r>
          </a:p>
          <a:p>
            <a:pPr lvl="1"/>
            <a:r>
              <a:rPr lang="en-US" dirty="0"/>
              <a:t>Mortality</a:t>
            </a:r>
          </a:p>
          <a:p>
            <a:pPr lvl="2"/>
            <a:r>
              <a:rPr lang="en-US" dirty="0"/>
              <a:t>Cardiovascular</a:t>
            </a:r>
          </a:p>
          <a:p>
            <a:pPr lvl="2"/>
            <a:r>
              <a:rPr lang="en-US" dirty="0"/>
              <a:t>Infant </a:t>
            </a:r>
          </a:p>
          <a:p>
            <a:pPr lvl="1"/>
            <a:r>
              <a:rPr lang="en-US" dirty="0"/>
              <a:t>Compare to like communities or national data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14100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Health Outcome:</a:t>
            </a:r>
            <a:br>
              <a:rPr lang="en-US" dirty="0"/>
            </a:br>
            <a:r>
              <a:rPr lang="en-US" dirty="0"/>
              <a:t>Example Childhood Diabetes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Child mortality rate: 200 per 100,000</a:t>
            </a:r>
          </a:p>
          <a:p>
            <a:pPr lvl="1"/>
            <a:r>
              <a:rPr lang="en-US" dirty="0"/>
              <a:t>US 64.7 per 100,000</a:t>
            </a:r>
          </a:p>
          <a:p>
            <a:r>
              <a:rPr lang="en-US" dirty="0"/>
              <a:t>Children with diabetes: 400 per 100,000</a:t>
            </a:r>
          </a:p>
          <a:p>
            <a:pPr lvl="1"/>
            <a:r>
              <a:rPr lang="en-US" dirty="0"/>
              <a:t>US 250 per 100,000</a:t>
            </a:r>
          </a:p>
          <a:p>
            <a:r>
              <a:rPr lang="en-US" dirty="0"/>
              <a:t>Find and analyze sources of data</a:t>
            </a:r>
          </a:p>
          <a:p>
            <a:pPr lvl="1"/>
            <a:r>
              <a:rPr lang="en-US" dirty="0"/>
              <a:t>Hospital discharge data</a:t>
            </a:r>
          </a:p>
          <a:p>
            <a:pPr lvl="1"/>
            <a:r>
              <a:rPr lang="en-US" dirty="0"/>
              <a:t>% children obese</a:t>
            </a:r>
          </a:p>
          <a:p>
            <a:pPr lvl="1"/>
            <a:r>
              <a:rPr lang="en-US" dirty="0"/>
              <a:t>Epidemics of viral illnesses</a:t>
            </a:r>
          </a:p>
          <a:p>
            <a:r>
              <a:rPr lang="en-US" dirty="0"/>
              <a:t>Compare to like communities</a:t>
            </a:r>
          </a:p>
        </p:txBody>
      </p:sp>
    </p:spTree>
    <p:extLst>
      <p:ext uri="{BB962C8B-B14F-4D97-AF65-F5344CB8AC3E}">
        <p14:creationId xmlns:p14="http://schemas.microsoft.com/office/powerpoint/2010/main" val="17806554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Identify and Prioritize Needs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lvl="1">
              <a:buFont typeface="Arial" pitchFamily="34" charset="0"/>
              <a:buChar char="•"/>
            </a:pPr>
            <a:r>
              <a:rPr lang="en-US" dirty="0"/>
              <a:t>Transparent process</a:t>
            </a:r>
          </a:p>
          <a:p>
            <a:pPr lvl="1">
              <a:buFont typeface="Arial" pitchFamily="34" charset="0"/>
              <a:buChar char="•"/>
            </a:pPr>
            <a:r>
              <a:rPr lang="en-US" dirty="0"/>
              <a:t>Seek community representatives in developing</a:t>
            </a:r>
          </a:p>
          <a:p>
            <a:pPr lvl="1">
              <a:buFont typeface="Arial" pitchFamily="34" charset="0"/>
              <a:buChar char="•"/>
            </a:pPr>
            <a:r>
              <a:rPr lang="en-US" dirty="0"/>
              <a:t>Broad comment opportunities</a:t>
            </a:r>
          </a:p>
          <a:p>
            <a:pPr lvl="1">
              <a:buFont typeface="Arial" pitchFamily="34" charset="0"/>
              <a:buChar char="•"/>
            </a:pPr>
            <a:r>
              <a:rPr lang="en-US" dirty="0"/>
              <a:t>Identify those that will be addressed and those that will not be addressed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48072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838200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dirty="0"/>
              <a:t>Implementation plan</a:t>
            </a:r>
            <a:br>
              <a:rPr lang="en-US" dirty="0"/>
            </a:br>
            <a:r>
              <a:rPr lang="en-US" dirty="0"/>
              <a:t>or Community Health Assessment Report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09600" y="2057400"/>
            <a:ext cx="7772400" cy="4572000"/>
          </a:xfrm>
        </p:spPr>
        <p:txBody>
          <a:bodyPr/>
          <a:lstStyle/>
          <a:p>
            <a:r>
              <a:rPr lang="en-US" dirty="0"/>
              <a:t>Implementation strategies evidence-based/best practices</a:t>
            </a:r>
          </a:p>
          <a:p>
            <a:r>
              <a:rPr lang="en-US" dirty="0"/>
              <a:t>Prioritized needs and strategies and process of how those were determined</a:t>
            </a:r>
          </a:p>
          <a:p>
            <a:r>
              <a:rPr lang="en-US" dirty="0"/>
              <a:t>Role of collaborative partners</a:t>
            </a:r>
          </a:p>
          <a:p>
            <a:r>
              <a:rPr lang="en-US" dirty="0"/>
              <a:t>Budget</a:t>
            </a:r>
          </a:p>
          <a:p>
            <a:r>
              <a:rPr lang="en-US" dirty="0"/>
              <a:t>Share progress: Interim and final outcome measures</a:t>
            </a:r>
          </a:p>
          <a:p>
            <a:r>
              <a:rPr lang="en-US" dirty="0"/>
              <a:t>Re-assessment plan</a:t>
            </a:r>
          </a:p>
        </p:txBody>
      </p:sp>
    </p:spTree>
    <p:extLst>
      <p:ext uri="{BB962C8B-B14F-4D97-AF65-F5344CB8AC3E}">
        <p14:creationId xmlns:p14="http://schemas.microsoft.com/office/powerpoint/2010/main" val="28948737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The CHA process describes health status, assets and barriers in a community. </a:t>
            </a:r>
          </a:p>
          <a:p>
            <a:r>
              <a:rPr lang="en-US" dirty="0"/>
              <a:t>The CHA both identifies priority health issues in the community that guides budgeting and resource allocation. </a:t>
            </a:r>
          </a:p>
          <a:p>
            <a:r>
              <a:rPr lang="en-US" dirty="0"/>
              <a:t>The CHA can coalesces community-wide support and commitment to address priorities. </a:t>
            </a:r>
          </a:p>
          <a:p>
            <a:r>
              <a:rPr lang="en-US" dirty="0"/>
              <a:t>Community involvement is key to developing a viable CHA</a:t>
            </a:r>
            <a:r>
              <a:rPr lang="en-US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38785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Snagit_PPT408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22327"/>
            <a:ext cx="9144000" cy="5213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014518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Review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/>
              <a:t>The CHA process both identifies priority health issues in the community and coalesces support and commitment to address priorities. </a:t>
            </a:r>
          </a:p>
          <a:p>
            <a:r>
              <a:rPr lang="en-US" dirty="0"/>
              <a:t>Community involvement is key to developing a viable CHA.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93112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149</TotalTime>
  <Words>529</Words>
  <Application>Microsoft Office PowerPoint</Application>
  <PresentationFormat>On-screen Show (4:3)</PresentationFormat>
  <Paragraphs>103</Paragraphs>
  <Slides>15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Franklin Gothic Book</vt:lpstr>
      <vt:lpstr>Perpetua</vt:lpstr>
      <vt:lpstr>Wingdings 2</vt:lpstr>
      <vt:lpstr>Equity</vt:lpstr>
      <vt:lpstr>Community Health Assessment</vt:lpstr>
      <vt:lpstr>Why a CHA? </vt:lpstr>
      <vt:lpstr>Characteristics of a CHA?</vt:lpstr>
      <vt:lpstr>PowerPoint Presentation</vt:lpstr>
      <vt:lpstr>Define the community </vt:lpstr>
      <vt:lpstr>Describe the community</vt:lpstr>
      <vt:lpstr>Identify community health assets</vt:lpstr>
      <vt:lpstr>PowerPoint Presentation</vt:lpstr>
      <vt:lpstr>Health Outcomes</vt:lpstr>
      <vt:lpstr>Health Outcome: Example Childhood Diabetes</vt:lpstr>
      <vt:lpstr>Identify and Prioritize Needs</vt:lpstr>
      <vt:lpstr>Implementation plan or Community Health Assessment Report</vt:lpstr>
      <vt:lpstr>Review</vt:lpstr>
      <vt:lpstr>PowerPoint Presentation</vt:lpstr>
      <vt:lpstr>Review</vt:lpstr>
    </vt:vector>
  </TitlesOfParts>
  <Company>College of Natural Science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Downes, Frances</dc:creator>
  <cp:lastModifiedBy>Osiah, Chisa J.</cp:lastModifiedBy>
  <cp:revision>13</cp:revision>
  <cp:lastPrinted>2012-11-07T14:41:22Z</cp:lastPrinted>
  <dcterms:created xsi:type="dcterms:W3CDTF">2012-11-07T13:23:35Z</dcterms:created>
  <dcterms:modified xsi:type="dcterms:W3CDTF">2017-10-24T17:56:06Z</dcterms:modified>
</cp:coreProperties>
</file>